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73" r:id="rId4"/>
    <p:sldId id="275" r:id="rId5"/>
    <p:sldId id="278" r:id="rId6"/>
    <p:sldId id="276" r:id="rId7"/>
    <p:sldId id="274" r:id="rId8"/>
    <p:sldId id="279" r:id="rId9"/>
    <p:sldId id="262" r:id="rId10"/>
    <p:sldId id="261" r:id="rId11"/>
    <p:sldId id="263" r:id="rId12"/>
    <p:sldId id="260" r:id="rId13"/>
    <p:sldId id="280" r:id="rId14"/>
    <p:sldId id="28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autoAdjust="0"/>
    <p:restoredTop sz="94646" autoAdjust="0"/>
  </p:normalViewPr>
  <p:slideViewPr>
    <p:cSldViewPr snapToGrid="0" snapToObjects="1">
      <p:cViewPr>
        <p:scale>
          <a:sx n="62" d="100"/>
          <a:sy n="62" d="100"/>
        </p:scale>
        <p:origin x="-624" y="-30"/>
      </p:cViewPr>
      <p:guideLst>
        <p:guide orient="horz" pos="2160"/>
        <p:guide pos="2880"/>
      </p:guideLst>
    </p:cSldViewPr>
  </p:slideViewPr>
  <p:outlineViewPr>
    <p:cViewPr>
      <p:scale>
        <a:sx n="33" d="100"/>
        <a:sy n="33" d="100"/>
      </p:scale>
      <p:origin x="0" y="1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C278F-C9EE-DF40-9620-2BB59368DFA8}" type="datetimeFigureOut">
              <a:rPr lang="en-US" smtClean="0"/>
              <a:t>9/14/2015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A627B-39B8-4345-B9AB-DA99014C1BB4}" type="slidenum">
              <a:rPr lang="en-US" smtClean="0"/>
              <a:t>‹nº›</a:t>
            </a:fld>
            <a:endParaRPr lang="en-US" dirty="0"/>
          </a:p>
        </p:txBody>
      </p:sp>
    </p:spTree>
    <p:extLst>
      <p:ext uri="{BB962C8B-B14F-4D97-AF65-F5344CB8AC3E}">
        <p14:creationId xmlns:p14="http://schemas.microsoft.com/office/powerpoint/2010/main" val="24482817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197001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248972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4165001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82802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315174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182912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81491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100952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18834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342824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164168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86FF2-20F4-6F49-ACF3-D4E2D76758F6}" type="datetimeFigureOut">
              <a:rPr lang="en-US" smtClean="0"/>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26178-305F-704E-80B4-69096960F784}" type="slidenum">
              <a:rPr lang="en-US" smtClean="0"/>
              <a:t>‹nº›</a:t>
            </a:fld>
            <a:endParaRPr lang="en-US" dirty="0"/>
          </a:p>
        </p:txBody>
      </p:sp>
    </p:spTree>
    <p:extLst>
      <p:ext uri="{BB962C8B-B14F-4D97-AF65-F5344CB8AC3E}">
        <p14:creationId xmlns:p14="http://schemas.microsoft.com/office/powerpoint/2010/main" val="211083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86FF2-20F4-6F49-ACF3-D4E2D76758F6}" type="datetimeFigureOut">
              <a:rPr lang="en-US" smtClean="0"/>
              <a:t>9/14/2015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26178-305F-704E-80B4-69096960F784}" type="slidenum">
              <a:rPr lang="en-US" smtClean="0"/>
              <a:t>‹nº›</a:t>
            </a:fld>
            <a:endParaRPr lang="en-US" dirty="0"/>
          </a:p>
        </p:txBody>
      </p:sp>
    </p:spTree>
    <p:extLst>
      <p:ext uri="{BB962C8B-B14F-4D97-AF65-F5344CB8AC3E}">
        <p14:creationId xmlns:p14="http://schemas.microsoft.com/office/powerpoint/2010/main" val="353161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cbi.nlm.nih.gov/pubmed/15809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cbi.nlm.nih.gov/pubmed/1580989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761066"/>
            <a:ext cx="7882467" cy="4724401"/>
          </a:xfrm>
        </p:spPr>
        <p:txBody>
          <a:bodyPr>
            <a:normAutofit fontScale="90000"/>
          </a:bodyPr>
          <a:lstStyle/>
          <a:p>
            <a:pPr algn="just"/>
            <a:r>
              <a:rPr lang="en-US" sz="2200" b="1" dirty="0"/>
              <a:t>Which one of the following diagnoses is most likely in a 36-year-old man who presents with a 2-week history of a mononucleosis-type syndrome with oral ulceration, fever, night sweats, headache, and a light patchy exanthem on the chest; who traveled to South Africa 5 weeks ago; and who reports a new sexual partner?</a:t>
            </a:r>
            <a:r>
              <a:rPr lang="en-US" sz="2200" dirty="0"/>
              <a:t>	</a:t>
            </a:r>
            <a:br>
              <a:rPr lang="en-US" sz="2200" dirty="0"/>
            </a:br>
            <a:r>
              <a:rPr lang="en-US" sz="2200" dirty="0" smtClean="0"/>
              <a:t/>
            </a:r>
            <a:br>
              <a:rPr lang="en-US" sz="2200" dirty="0" smtClean="0"/>
            </a:br>
            <a:r>
              <a:rPr lang="en-US" sz="3200" b="1" dirty="0" smtClean="0"/>
              <a:t>A) African </a:t>
            </a:r>
            <a:r>
              <a:rPr lang="en-US" sz="3200" b="1" dirty="0"/>
              <a:t>tick-bite fever 	</a:t>
            </a:r>
            <a:r>
              <a:rPr lang="en-US" sz="3200" b="1" dirty="0" smtClean="0"/>
              <a:t/>
            </a:r>
            <a:br>
              <a:rPr lang="en-US" sz="3200" b="1" dirty="0" smtClean="0"/>
            </a:br>
            <a:r>
              <a:rPr lang="en-US" sz="3200" b="1" dirty="0" smtClean="0"/>
              <a:t>B) Influenza infection</a:t>
            </a:r>
            <a:r>
              <a:rPr lang="en-US" sz="3200" b="1" dirty="0"/>
              <a:t/>
            </a:r>
            <a:br>
              <a:rPr lang="en-US" sz="3200" b="1" dirty="0"/>
            </a:br>
            <a:r>
              <a:rPr lang="en-US" sz="3200" b="1" dirty="0" smtClean="0"/>
              <a:t>C) Dengue </a:t>
            </a:r>
            <a:r>
              <a:rPr lang="en-US" sz="3200" b="1" dirty="0"/>
              <a:t>fever </a:t>
            </a:r>
            <a:br>
              <a:rPr lang="en-US" sz="3200" b="1" dirty="0"/>
            </a:br>
            <a:r>
              <a:rPr lang="en-US" sz="3200" b="1" dirty="0" smtClean="0"/>
              <a:t>D) </a:t>
            </a:r>
            <a:r>
              <a:rPr lang="en-US" sz="3200" b="1" i="1" dirty="0" smtClean="0"/>
              <a:t>Plasmodium </a:t>
            </a:r>
            <a:r>
              <a:rPr lang="en-US" sz="3200" b="1" i="1" dirty="0"/>
              <a:t>falciparum </a:t>
            </a:r>
            <a:r>
              <a:rPr lang="en-US" sz="3200" b="1" dirty="0" smtClean="0"/>
              <a:t>malaria</a:t>
            </a:r>
            <a:br>
              <a:rPr lang="en-US" sz="3200" b="1" dirty="0" smtClean="0"/>
            </a:br>
            <a:r>
              <a:rPr lang="en-US" sz="3200" b="1" dirty="0" smtClean="0"/>
              <a:t>E) Primary </a:t>
            </a:r>
            <a:r>
              <a:rPr lang="en-US" sz="3200" b="1" dirty="0"/>
              <a:t>HIV infection </a:t>
            </a:r>
          </a:p>
        </p:txBody>
      </p:sp>
      <p:sp>
        <p:nvSpPr>
          <p:cNvPr id="3" name="Subtitle 2"/>
          <p:cNvSpPr>
            <a:spLocks noGrp="1"/>
          </p:cNvSpPr>
          <p:nvPr>
            <p:ph type="subTitle" idx="1"/>
          </p:nvPr>
        </p:nvSpPr>
        <p:spPr>
          <a:xfrm>
            <a:off x="1117600" y="188685"/>
            <a:ext cx="6400800" cy="1352248"/>
          </a:xfrm>
        </p:spPr>
        <p:txBody>
          <a:bodyPr>
            <a:normAutofit/>
          </a:bodyPr>
          <a:lstStyle/>
          <a:p>
            <a:r>
              <a:rPr lang="en-US" dirty="0"/>
              <a:t>	</a:t>
            </a:r>
          </a:p>
          <a:p>
            <a:r>
              <a:rPr lang="en-US" dirty="0" err="1" smtClean="0"/>
              <a:t>NEJM.org</a:t>
            </a:r>
            <a:r>
              <a:rPr lang="en-US" dirty="0" smtClean="0"/>
              <a:t> </a:t>
            </a:r>
            <a:r>
              <a:rPr lang="en-US" dirty="0"/>
              <a:t>| July 9, 2015	</a:t>
            </a:r>
          </a:p>
          <a:p>
            <a:endParaRPr lang="en-US" dirty="0"/>
          </a:p>
        </p:txBody>
      </p:sp>
    </p:spTree>
    <p:extLst>
      <p:ext uri="{BB962C8B-B14F-4D97-AF65-F5344CB8AC3E}">
        <p14:creationId xmlns:p14="http://schemas.microsoft.com/office/powerpoint/2010/main" val="3511333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UCSD’s Davey Smith and co-workers created an HIV transmission network map, shown here in December 2014,</a:t>
            </a:r>
            <a:br>
              <a:rPr lang="en-US" sz="2000" dirty="0"/>
            </a:br>
            <a:r>
              <a:rPr lang="en-US" sz="2000" dirty="0"/>
              <a:t>from 15 years of sequence data.</a:t>
            </a:r>
          </a:p>
        </p:txBody>
      </p:sp>
      <p:pic>
        <p:nvPicPr>
          <p:cNvPr id="4" name="Content Placeholder 3"/>
          <p:cNvPicPr>
            <a:picLocks noGrp="1" noChangeAspect="1"/>
          </p:cNvPicPr>
          <p:nvPr>
            <p:ph idx="1"/>
          </p:nvPr>
        </p:nvPicPr>
        <p:blipFill>
          <a:blip r:embed="rId2"/>
          <a:srcRect t="10094" b="10094"/>
          <a:stretch>
            <a:fillRect/>
          </a:stretch>
        </p:blipFill>
        <p:spPr/>
      </p:pic>
    </p:spTree>
    <p:extLst>
      <p:ext uri="{BB962C8B-B14F-4D97-AF65-F5344CB8AC3E}">
        <p14:creationId xmlns:p14="http://schemas.microsoft.com/office/powerpoint/2010/main" val="1362550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Science</a:t>
            </a:r>
            <a:r>
              <a:rPr lang="en-US" sz="3200" dirty="0" smtClean="0"/>
              <a:t> 12 JUNE 2015 • VOL 348 ISSUE 6240</a:t>
            </a:r>
            <a:endParaRPr lang="en-US" sz="3200" dirty="0"/>
          </a:p>
        </p:txBody>
      </p:sp>
      <p:sp>
        <p:nvSpPr>
          <p:cNvPr id="3" name="Content Placeholder 2"/>
          <p:cNvSpPr>
            <a:spLocks noGrp="1"/>
          </p:cNvSpPr>
          <p:nvPr>
            <p:ph idx="1"/>
          </p:nvPr>
        </p:nvSpPr>
        <p:spPr/>
        <p:txBody>
          <a:bodyPr>
            <a:normAutofit/>
          </a:bodyPr>
          <a:lstStyle/>
          <a:p>
            <a:pPr marL="0" indent="0" algn="just">
              <a:buNone/>
            </a:pPr>
            <a:r>
              <a:rPr lang="en-US" sz="2000" dirty="0"/>
              <a:t>At the heart of the technique is the </a:t>
            </a:r>
            <a:r>
              <a:rPr lang="en-US" sz="2000" dirty="0" smtClean="0"/>
              <a:t>assumption that </a:t>
            </a:r>
            <a:r>
              <a:rPr lang="en-US" sz="2000" dirty="0"/>
              <a:t>if the HIV sequences </a:t>
            </a:r>
            <a:r>
              <a:rPr lang="en-US" sz="2000" dirty="0" smtClean="0"/>
              <a:t>found in </a:t>
            </a:r>
            <a:r>
              <a:rPr lang="en-US" sz="2000" dirty="0"/>
              <a:t>two people differ by less than 1.5%, </a:t>
            </a:r>
            <a:r>
              <a:rPr lang="en-US" sz="2000" dirty="0" smtClean="0"/>
              <a:t>then they </a:t>
            </a:r>
            <a:r>
              <a:rPr lang="en-US" sz="2000" dirty="0"/>
              <a:t>are in a “transmission cluster.” </a:t>
            </a:r>
            <a:r>
              <a:rPr lang="en-US" sz="2000" dirty="0" smtClean="0"/>
              <a:t>This does </a:t>
            </a:r>
            <a:r>
              <a:rPr lang="en-US" sz="2000" dirty="0"/>
              <a:t>not prove that one person infected </a:t>
            </a:r>
            <a:r>
              <a:rPr lang="en-US" sz="2000" dirty="0" smtClean="0"/>
              <a:t>the other</a:t>
            </a:r>
            <a:r>
              <a:rPr lang="en-US" sz="2000" dirty="0"/>
              <a:t>—there could have been intermediaries</a:t>
            </a:r>
            <a:r>
              <a:rPr lang="en-US" sz="2000" dirty="0" smtClean="0"/>
              <a:t>— but </a:t>
            </a:r>
            <a:r>
              <a:rPr lang="en-US" sz="2000" dirty="0"/>
              <a:t>their infections are closely </a:t>
            </a:r>
            <a:r>
              <a:rPr lang="en-US" sz="2000" dirty="0" smtClean="0"/>
              <a:t>linked. Because </a:t>
            </a:r>
            <a:r>
              <a:rPr lang="en-US" sz="2000" dirty="0"/>
              <a:t>HIV mutates at a constant rate</a:t>
            </a:r>
            <a:r>
              <a:rPr lang="en-US" sz="2000" dirty="0" smtClean="0"/>
              <a:t>, researchers </a:t>
            </a:r>
            <a:r>
              <a:rPr lang="en-US" sz="2000" dirty="0"/>
              <a:t>can also construct a </a:t>
            </a:r>
            <a:r>
              <a:rPr lang="en-US" sz="2000" dirty="0" smtClean="0"/>
              <a:t>molecular clock </a:t>
            </a:r>
            <a:r>
              <a:rPr lang="en-US" sz="2000" dirty="0"/>
              <a:t>to estimate when the </a:t>
            </a:r>
            <a:r>
              <a:rPr lang="en-US" sz="2000" dirty="0" smtClean="0"/>
              <a:t>transmission took </a:t>
            </a:r>
            <a:r>
              <a:rPr lang="en-US" sz="2000" dirty="0"/>
              <a:t>place. Combining the </a:t>
            </a:r>
            <a:r>
              <a:rPr lang="en-US" sz="2000" dirty="0" smtClean="0"/>
              <a:t>information from </a:t>
            </a:r>
            <a:r>
              <a:rPr lang="en-US" sz="2000" dirty="0"/>
              <a:t>many HIV-infected people in a </a:t>
            </a:r>
            <a:r>
              <a:rPr lang="en-US" sz="2000" dirty="0" smtClean="0"/>
              <a:t>limited geographical </a:t>
            </a:r>
            <a:r>
              <a:rPr lang="en-US" sz="2000" dirty="0"/>
              <a:t>area creates </a:t>
            </a:r>
            <a:r>
              <a:rPr lang="en-US" sz="2000" dirty="0" smtClean="0"/>
              <a:t>diagrams that </a:t>
            </a:r>
            <a:r>
              <a:rPr lang="en-US" sz="2000" dirty="0"/>
              <a:t>resemble airline routing maps, </a:t>
            </a:r>
            <a:r>
              <a:rPr lang="en-US" sz="2000" dirty="0" smtClean="0"/>
              <a:t>allowing researchers </a:t>
            </a:r>
            <a:r>
              <a:rPr lang="en-US" sz="2000" dirty="0"/>
              <a:t>to infer the direction </a:t>
            </a:r>
            <a:r>
              <a:rPr lang="en-US" sz="2000" dirty="0" smtClean="0"/>
              <a:t>and speed </a:t>
            </a:r>
            <a:r>
              <a:rPr lang="en-US" sz="2000" dirty="0"/>
              <a:t>of spread.</a:t>
            </a:r>
          </a:p>
        </p:txBody>
      </p:sp>
    </p:spTree>
    <p:extLst>
      <p:ext uri="{BB962C8B-B14F-4D97-AF65-F5344CB8AC3E}">
        <p14:creationId xmlns:p14="http://schemas.microsoft.com/office/powerpoint/2010/main" val="394003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Science</a:t>
            </a:r>
            <a:r>
              <a:rPr lang="en-US" sz="3200" dirty="0" smtClean="0"/>
              <a:t> 12 JUNE 2015 • VOL 348 ISSUE 6240</a:t>
            </a:r>
            <a:endParaRPr lang="en-US" sz="3200" dirty="0"/>
          </a:p>
        </p:txBody>
      </p:sp>
      <p:sp>
        <p:nvSpPr>
          <p:cNvPr id="3" name="Content Placeholder 2"/>
          <p:cNvSpPr>
            <a:spLocks noGrp="1"/>
          </p:cNvSpPr>
          <p:nvPr>
            <p:ph idx="1"/>
          </p:nvPr>
        </p:nvSpPr>
        <p:spPr/>
        <p:txBody>
          <a:bodyPr>
            <a:normAutofit/>
          </a:bodyPr>
          <a:lstStyle/>
          <a:p>
            <a:pPr marL="0" indent="0" algn="just">
              <a:buNone/>
            </a:pPr>
            <a:r>
              <a:rPr lang="en-US" sz="2200" dirty="0"/>
              <a:t>With researchers from the University </a:t>
            </a:r>
            <a:r>
              <a:rPr lang="en-US" sz="2200" dirty="0" smtClean="0"/>
              <a:t>of California</a:t>
            </a:r>
            <a:r>
              <a:rPr lang="en-US" sz="2200" dirty="0"/>
              <a:t>, San Diego, Oster’s team </a:t>
            </a:r>
            <a:r>
              <a:rPr lang="en-US" sz="2200" dirty="0" smtClean="0"/>
              <a:t>mined HIV </a:t>
            </a:r>
            <a:r>
              <a:rPr lang="en-US" sz="2200" dirty="0"/>
              <a:t>sequences from 27 sites around </a:t>
            </a:r>
            <a:r>
              <a:rPr lang="en-US" sz="2200" dirty="0" smtClean="0"/>
              <a:t>the country</a:t>
            </a:r>
            <a:r>
              <a:rPr lang="en-US" sz="2200" dirty="0"/>
              <a:t>. They found that in men who </a:t>
            </a:r>
            <a:r>
              <a:rPr lang="en-US" sz="2200" dirty="0" smtClean="0"/>
              <a:t>report having </a:t>
            </a:r>
            <a:r>
              <a:rPr lang="en-US" sz="2200" dirty="0"/>
              <a:t>sex with men (MSM), that </a:t>
            </a:r>
            <a:r>
              <a:rPr lang="en-US" sz="2200" dirty="0" smtClean="0"/>
              <a:t>explains the </a:t>
            </a:r>
            <a:r>
              <a:rPr lang="en-US" sz="2200" dirty="0"/>
              <a:t>transmission 88% of the </a:t>
            </a:r>
            <a:r>
              <a:rPr lang="en-US" sz="2200" dirty="0" smtClean="0"/>
              <a:t>time. But </a:t>
            </a:r>
            <a:r>
              <a:rPr lang="en-US" sz="2200" dirty="0"/>
              <a:t>surprisingly, Oster said, among </a:t>
            </a:r>
            <a:r>
              <a:rPr lang="en-US" sz="2200" dirty="0" smtClean="0"/>
              <a:t>men and </a:t>
            </a:r>
            <a:r>
              <a:rPr lang="en-US" sz="2200" dirty="0"/>
              <a:t>women who inject drugs, the </a:t>
            </a:r>
            <a:r>
              <a:rPr lang="en-US" sz="2200" dirty="0" smtClean="0"/>
              <a:t>most common </a:t>
            </a:r>
            <a:r>
              <a:rPr lang="en-US" sz="2200" dirty="0"/>
              <a:t>source of infection is not </a:t>
            </a:r>
            <a:r>
              <a:rPr lang="en-US" sz="2200" dirty="0" smtClean="0"/>
              <a:t>needle sharing </a:t>
            </a:r>
            <a:r>
              <a:rPr lang="en-US" sz="2200" dirty="0"/>
              <a:t>but sex involving MSM. Also </a:t>
            </a:r>
            <a:r>
              <a:rPr lang="en-US" sz="2200" dirty="0" smtClean="0"/>
              <a:t>unexpected: Infections </a:t>
            </a:r>
            <a:r>
              <a:rPr lang="en-US" sz="2200" dirty="0"/>
              <a:t>in heterosexual </a:t>
            </a:r>
            <a:r>
              <a:rPr lang="en-US" sz="2200" dirty="0" smtClean="0"/>
              <a:t>women were </a:t>
            </a:r>
            <a:r>
              <a:rPr lang="en-US" sz="2200" dirty="0"/>
              <a:t>more frequently linked to MSM </a:t>
            </a:r>
            <a:r>
              <a:rPr lang="en-US" sz="2200" dirty="0" smtClean="0"/>
              <a:t>than to </a:t>
            </a:r>
            <a:r>
              <a:rPr lang="en-US" sz="2200" dirty="0"/>
              <a:t>heterosexual men.</a:t>
            </a:r>
          </a:p>
          <a:p>
            <a:endParaRPr lang="en-US" dirty="0"/>
          </a:p>
          <a:p>
            <a:endParaRPr lang="en-US" dirty="0"/>
          </a:p>
        </p:txBody>
      </p:sp>
    </p:spTree>
    <p:extLst>
      <p:ext uri="{BB962C8B-B14F-4D97-AF65-F5344CB8AC3E}">
        <p14:creationId xmlns:p14="http://schemas.microsoft.com/office/powerpoint/2010/main" val="3515793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0268"/>
            <a:ext cx="8229600" cy="5685896"/>
          </a:xfrm>
        </p:spPr>
        <p:txBody>
          <a:bodyPr>
            <a:normAutofit fontScale="62500" lnSpcReduction="20000"/>
          </a:bodyPr>
          <a:lstStyle/>
          <a:p>
            <a:pPr marL="0" indent="0">
              <a:buNone/>
            </a:pPr>
            <a:r>
              <a:rPr lang="en-US" dirty="0"/>
              <a:t>Infect Dis. 2005 May 1;191(9):1403-9</a:t>
            </a:r>
            <a:r>
              <a:rPr lang="en-US" dirty="0" smtClean="0"/>
              <a:t>.</a:t>
            </a:r>
          </a:p>
          <a:p>
            <a:pPr marL="0" indent="0">
              <a:buNone/>
            </a:pPr>
            <a:r>
              <a:rPr lang="en-US" b="1" dirty="0" smtClean="0"/>
              <a:t>Rates </a:t>
            </a:r>
            <a:r>
              <a:rPr lang="en-US" b="1" dirty="0"/>
              <a:t>of HIV-1 transmission per coital act, by stage of HIV-1 infection, in </a:t>
            </a:r>
            <a:r>
              <a:rPr lang="en-US" b="1" dirty="0" err="1"/>
              <a:t>Rakai</a:t>
            </a:r>
            <a:r>
              <a:rPr lang="en-US" b="1" dirty="0"/>
              <a:t>, Uganda.</a:t>
            </a:r>
          </a:p>
          <a:p>
            <a:pPr marL="0" indent="0">
              <a:buNone/>
            </a:pPr>
            <a:r>
              <a:rPr lang="en-US" dirty="0" err="1"/>
              <a:t>Wawer</a:t>
            </a:r>
            <a:r>
              <a:rPr lang="en-US" dirty="0"/>
              <a:t> </a:t>
            </a:r>
            <a:r>
              <a:rPr lang="en-US" dirty="0" smtClean="0"/>
              <a:t>MJ, </a:t>
            </a:r>
            <a:r>
              <a:rPr lang="en-US" dirty="0"/>
              <a:t>Gray RH, </a:t>
            </a:r>
            <a:r>
              <a:rPr lang="en-US" dirty="0" err="1"/>
              <a:t>Sewankambo</a:t>
            </a:r>
            <a:r>
              <a:rPr lang="en-US" dirty="0"/>
              <a:t> NK, </a:t>
            </a:r>
            <a:r>
              <a:rPr lang="en-US" dirty="0" err="1"/>
              <a:t>Serwadda</a:t>
            </a:r>
            <a:r>
              <a:rPr lang="en-US" dirty="0"/>
              <a:t> D, Li X, </a:t>
            </a:r>
            <a:r>
              <a:rPr lang="en-US" dirty="0" err="1"/>
              <a:t>Laeyendecker</a:t>
            </a:r>
            <a:r>
              <a:rPr lang="en-US" dirty="0"/>
              <a:t> O, </a:t>
            </a:r>
            <a:r>
              <a:rPr lang="en-US" dirty="0" err="1"/>
              <a:t>Kiwanuka</a:t>
            </a:r>
            <a:r>
              <a:rPr lang="en-US" dirty="0"/>
              <a:t> N, </a:t>
            </a:r>
            <a:r>
              <a:rPr lang="en-US" dirty="0" err="1"/>
              <a:t>Kigozi</a:t>
            </a:r>
            <a:r>
              <a:rPr lang="en-US" dirty="0"/>
              <a:t> G, </a:t>
            </a:r>
            <a:r>
              <a:rPr lang="en-US" dirty="0" err="1"/>
              <a:t>Kiddugavu</a:t>
            </a:r>
            <a:r>
              <a:rPr lang="en-US" dirty="0"/>
              <a:t> M, </a:t>
            </a:r>
            <a:r>
              <a:rPr lang="en-US" dirty="0" err="1"/>
              <a:t>Lutalo</a:t>
            </a:r>
            <a:r>
              <a:rPr lang="en-US" dirty="0"/>
              <a:t> T, </a:t>
            </a:r>
            <a:r>
              <a:rPr lang="en-US" dirty="0" err="1"/>
              <a:t>Nalugoda</a:t>
            </a:r>
            <a:r>
              <a:rPr lang="en-US" dirty="0"/>
              <a:t> F, </a:t>
            </a:r>
            <a:r>
              <a:rPr lang="en-US" dirty="0" err="1"/>
              <a:t>Wabwire-Mangen</a:t>
            </a:r>
            <a:r>
              <a:rPr lang="en-US" dirty="0"/>
              <a:t> F, Meehan MP, Quinn TC.</a:t>
            </a:r>
            <a:endParaRPr lang="en-US" b="1" dirty="0">
              <a:hlinkClick r:id="rId2"/>
            </a:endParaRPr>
          </a:p>
          <a:p>
            <a:pPr marL="0" indent="0">
              <a:buNone/>
            </a:pPr>
            <a:endParaRPr lang="en-US" dirty="0"/>
          </a:p>
          <a:p>
            <a:pPr marL="0" indent="0">
              <a:buNone/>
            </a:pPr>
            <a:r>
              <a:rPr lang="en-US" b="1" dirty="0"/>
              <a:t>Abstract</a:t>
            </a:r>
            <a:endParaRPr lang="en-US" dirty="0"/>
          </a:p>
          <a:p>
            <a:pPr marL="0" indent="0">
              <a:buNone/>
            </a:pPr>
            <a:r>
              <a:rPr lang="en-US" b="1" dirty="0"/>
              <a:t>BACKGROUND: </a:t>
            </a:r>
          </a:p>
          <a:p>
            <a:pPr marL="0" indent="0">
              <a:buNone/>
            </a:pPr>
            <a:r>
              <a:rPr lang="en-US" dirty="0"/>
              <a:t>We estimated rates of human immunodeficiency virus (HIV)-1 transmission per coital act in HIV-discordant couples by stage of infection in the index partner</a:t>
            </a:r>
            <a:r>
              <a:rPr lang="en-US" dirty="0" smtClean="0"/>
              <a:t>.</a:t>
            </a:r>
          </a:p>
          <a:p>
            <a:pPr marL="0" indent="0">
              <a:buNone/>
            </a:pPr>
            <a:endParaRPr lang="en-US" dirty="0"/>
          </a:p>
          <a:p>
            <a:pPr marL="0" indent="0">
              <a:buNone/>
            </a:pPr>
            <a:r>
              <a:rPr lang="en-US" b="1" dirty="0"/>
              <a:t>METHODS: </a:t>
            </a:r>
          </a:p>
          <a:p>
            <a:pPr marL="0" indent="0">
              <a:buNone/>
            </a:pPr>
            <a:r>
              <a:rPr lang="en-US" dirty="0"/>
              <a:t>We retrospectively identified 235 monogamous, HIV-discordant couples in a Ugandan population-based cohort. HIV transmission within pairs was confirmed by sequence analysis. Rates of transmission per coital act were estimated by the index partner's stage of infection (recent </a:t>
            </a:r>
            <a:r>
              <a:rPr lang="en-US" dirty="0" err="1"/>
              <a:t>seroconversion</a:t>
            </a:r>
            <a:r>
              <a:rPr lang="en-US" dirty="0"/>
              <a:t> or prevalent or late-stage infection). The adjusted rate ratio of transmission per coital act was estimated by multivariate Poisson regression.</a:t>
            </a:r>
          </a:p>
        </p:txBody>
      </p:sp>
    </p:spTree>
    <p:extLst>
      <p:ext uri="{BB962C8B-B14F-4D97-AF65-F5344CB8AC3E}">
        <p14:creationId xmlns:p14="http://schemas.microsoft.com/office/powerpoint/2010/main" val="3737628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0267"/>
            <a:ext cx="8229600" cy="6079065"/>
          </a:xfrm>
        </p:spPr>
        <p:txBody>
          <a:bodyPr>
            <a:normAutofit fontScale="55000" lnSpcReduction="20000"/>
          </a:bodyPr>
          <a:lstStyle/>
          <a:p>
            <a:pPr marL="0" indent="0">
              <a:buNone/>
            </a:pPr>
            <a:r>
              <a:rPr lang="en-US" dirty="0"/>
              <a:t>Infect Dis. 2005 May 1;191(9):1403-9</a:t>
            </a:r>
            <a:r>
              <a:rPr lang="en-US" dirty="0" smtClean="0"/>
              <a:t>.</a:t>
            </a:r>
          </a:p>
          <a:p>
            <a:pPr marL="0" indent="0">
              <a:buNone/>
            </a:pPr>
            <a:r>
              <a:rPr lang="en-US" b="1" dirty="0" smtClean="0"/>
              <a:t>Rates </a:t>
            </a:r>
            <a:r>
              <a:rPr lang="en-US" b="1" dirty="0"/>
              <a:t>of HIV-1 transmission per coital act, by stage of HIV-1 infection, in </a:t>
            </a:r>
            <a:r>
              <a:rPr lang="en-US" b="1" dirty="0" err="1"/>
              <a:t>Rakai</a:t>
            </a:r>
            <a:r>
              <a:rPr lang="en-US" b="1" dirty="0"/>
              <a:t>, Uganda.</a:t>
            </a:r>
          </a:p>
          <a:p>
            <a:pPr marL="0" indent="0">
              <a:buNone/>
            </a:pPr>
            <a:r>
              <a:rPr lang="en-US" dirty="0" err="1"/>
              <a:t>Wawer</a:t>
            </a:r>
            <a:r>
              <a:rPr lang="en-US" dirty="0"/>
              <a:t> </a:t>
            </a:r>
            <a:r>
              <a:rPr lang="en-US" dirty="0" smtClean="0"/>
              <a:t>MJ, </a:t>
            </a:r>
            <a:r>
              <a:rPr lang="en-US" dirty="0"/>
              <a:t>Gray RH, </a:t>
            </a:r>
            <a:r>
              <a:rPr lang="en-US" dirty="0" err="1"/>
              <a:t>Sewankambo</a:t>
            </a:r>
            <a:r>
              <a:rPr lang="en-US" dirty="0"/>
              <a:t> NK, </a:t>
            </a:r>
            <a:r>
              <a:rPr lang="en-US" dirty="0" err="1"/>
              <a:t>Serwadda</a:t>
            </a:r>
            <a:r>
              <a:rPr lang="en-US" dirty="0"/>
              <a:t> D, Li X, </a:t>
            </a:r>
            <a:r>
              <a:rPr lang="en-US" dirty="0" err="1"/>
              <a:t>Laeyendecker</a:t>
            </a:r>
            <a:r>
              <a:rPr lang="en-US" dirty="0"/>
              <a:t> O, </a:t>
            </a:r>
            <a:r>
              <a:rPr lang="en-US" dirty="0" err="1"/>
              <a:t>Kiwanuka</a:t>
            </a:r>
            <a:r>
              <a:rPr lang="en-US" dirty="0"/>
              <a:t> N, </a:t>
            </a:r>
            <a:r>
              <a:rPr lang="en-US" dirty="0" err="1"/>
              <a:t>Kigozi</a:t>
            </a:r>
            <a:r>
              <a:rPr lang="en-US" dirty="0"/>
              <a:t> G, </a:t>
            </a:r>
            <a:r>
              <a:rPr lang="en-US" dirty="0" err="1"/>
              <a:t>Kiddugavu</a:t>
            </a:r>
            <a:r>
              <a:rPr lang="en-US" dirty="0"/>
              <a:t> M, </a:t>
            </a:r>
            <a:r>
              <a:rPr lang="en-US" dirty="0" err="1"/>
              <a:t>Lutalo</a:t>
            </a:r>
            <a:r>
              <a:rPr lang="en-US" dirty="0"/>
              <a:t> T, </a:t>
            </a:r>
            <a:r>
              <a:rPr lang="en-US" dirty="0" err="1"/>
              <a:t>Nalugoda</a:t>
            </a:r>
            <a:r>
              <a:rPr lang="en-US" dirty="0"/>
              <a:t> F, </a:t>
            </a:r>
            <a:r>
              <a:rPr lang="en-US" dirty="0" err="1"/>
              <a:t>Wabwire-Mangen</a:t>
            </a:r>
            <a:r>
              <a:rPr lang="en-US" dirty="0"/>
              <a:t> F, Meehan MP, Quinn TC.</a:t>
            </a:r>
            <a:endParaRPr lang="en-US" b="1" dirty="0">
              <a:hlinkClick r:id="rId2"/>
            </a:endParaRPr>
          </a:p>
          <a:p>
            <a:pPr marL="0" indent="0">
              <a:buNone/>
            </a:pPr>
            <a:endParaRPr lang="en-US" dirty="0"/>
          </a:p>
          <a:p>
            <a:pPr marL="0" indent="0">
              <a:buNone/>
            </a:pPr>
            <a:r>
              <a:rPr lang="en-US" b="1" dirty="0"/>
              <a:t>Abstract</a:t>
            </a:r>
            <a:endParaRPr lang="en-US" dirty="0"/>
          </a:p>
          <a:p>
            <a:pPr marL="0" indent="0">
              <a:buNone/>
            </a:pPr>
            <a:r>
              <a:rPr lang="en-US" b="1" dirty="0"/>
              <a:t>RESULTS: </a:t>
            </a:r>
          </a:p>
          <a:p>
            <a:pPr marL="0" indent="0">
              <a:buNone/>
            </a:pPr>
            <a:r>
              <a:rPr lang="en-US" dirty="0"/>
              <a:t>The average rate of HIV transmission was 0.0082/</a:t>
            </a:r>
            <a:r>
              <a:rPr lang="en-US" dirty="0" smtClean="0"/>
              <a:t>coital </a:t>
            </a:r>
            <a:r>
              <a:rPr lang="en-US" b="1" dirty="0" smtClean="0">
                <a:solidFill>
                  <a:srgbClr val="FF0000"/>
                </a:solidFill>
              </a:rPr>
              <a:t>(8/1000) </a:t>
            </a:r>
            <a:r>
              <a:rPr lang="en-US" dirty="0"/>
              <a:t>act (95% confidence interval [CI], 0.0039-0.0150) within approximately 2.5 months after </a:t>
            </a:r>
            <a:r>
              <a:rPr lang="en-US" dirty="0" err="1"/>
              <a:t>seroconversion</a:t>
            </a:r>
            <a:r>
              <a:rPr lang="en-US" dirty="0"/>
              <a:t> of the index partner; 0.0015/coital act within 6-15 months after </a:t>
            </a:r>
            <a:r>
              <a:rPr lang="en-US" dirty="0" err="1"/>
              <a:t>seroconversion</a:t>
            </a:r>
            <a:r>
              <a:rPr lang="en-US" dirty="0"/>
              <a:t> of the index partner (95% CI, 0.0002-0.0055); 0.0007/coital act (95% CI, 0.0005-0.0010) among HIV-prevalent index partners; and 0.0028/coital act (95% CI, 0.0015-0.0041) 6-25 months before the death of the index partner. In adjusted models, early- and late-stage infection, higher HIV load, genital ulcer disease, and younger age of the index partner were significantly associated with higher rates of transmission</a:t>
            </a:r>
            <a:r>
              <a:rPr lang="en-US" dirty="0" smtClean="0"/>
              <a:t>.</a:t>
            </a:r>
          </a:p>
          <a:p>
            <a:pPr marL="0" indent="0">
              <a:buNone/>
            </a:pPr>
            <a:endParaRPr lang="en-US" dirty="0"/>
          </a:p>
          <a:p>
            <a:pPr marL="0" indent="0">
              <a:buNone/>
            </a:pPr>
            <a:r>
              <a:rPr lang="en-US" b="1" dirty="0"/>
              <a:t>CONCLUSIONS: </a:t>
            </a:r>
          </a:p>
          <a:p>
            <a:pPr marL="0" indent="0">
              <a:buNone/>
            </a:pPr>
            <a:r>
              <a:rPr lang="en-US" dirty="0"/>
              <a:t>The rate of HIV transmission per coital act was highest during early-stage infection. This has implications for HIV prevention and for projecting the effects of antiretroviral treatment on HIV transmission.</a:t>
            </a:r>
          </a:p>
        </p:txBody>
      </p:sp>
    </p:spTree>
    <p:extLst>
      <p:ext uri="{BB962C8B-B14F-4D97-AF65-F5344CB8AC3E}">
        <p14:creationId xmlns:p14="http://schemas.microsoft.com/office/powerpoint/2010/main" val="1975147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7862"/>
            <a:ext cx="8229600" cy="5740137"/>
          </a:xfrm>
        </p:spPr>
        <p:txBody>
          <a:bodyPr>
            <a:noAutofit/>
          </a:bodyPr>
          <a:lstStyle/>
          <a:p>
            <a:pPr marL="0" indent="0" algn="just">
              <a:spcBef>
                <a:spcPts val="0"/>
              </a:spcBef>
              <a:buNone/>
            </a:pPr>
            <a:r>
              <a:rPr lang="en-US" sz="1400" dirty="0" smtClean="0"/>
              <a:t>Your </a:t>
            </a:r>
            <a:r>
              <a:rPr lang="en-US" sz="1400" dirty="0"/>
              <a:t>answer is correct.</a:t>
            </a:r>
          </a:p>
          <a:p>
            <a:pPr marL="0" indent="0" algn="just">
              <a:spcBef>
                <a:spcPts val="0"/>
              </a:spcBef>
              <a:buNone/>
            </a:pPr>
            <a:r>
              <a:rPr lang="en-US" sz="1400" b="1" dirty="0" smtClean="0"/>
              <a:t>Primary </a:t>
            </a:r>
            <a:r>
              <a:rPr lang="en-US" sz="1400" b="1" dirty="0"/>
              <a:t>HIV </a:t>
            </a:r>
            <a:r>
              <a:rPr lang="en-US" sz="1400" b="1" dirty="0" smtClean="0"/>
              <a:t>infection</a:t>
            </a:r>
          </a:p>
          <a:p>
            <a:pPr marL="0" indent="0" algn="just">
              <a:spcBef>
                <a:spcPts val="0"/>
              </a:spcBef>
              <a:buNone/>
            </a:pPr>
            <a:endParaRPr lang="en-US" sz="1400" b="1" dirty="0"/>
          </a:p>
          <a:p>
            <a:pPr marL="0" indent="0" algn="just">
              <a:spcBef>
                <a:spcPts val="0"/>
              </a:spcBef>
              <a:buNone/>
            </a:pPr>
            <a:r>
              <a:rPr lang="en-US" sz="1400" dirty="0" smtClean="0"/>
              <a:t>Common </a:t>
            </a:r>
            <a:r>
              <a:rPr lang="en-US" sz="1400" dirty="0"/>
              <a:t>symptoms associated with primary HIV infection include fever, myalgias, rash, pharyngitis, and oral and/or genital ulcers.</a:t>
            </a:r>
          </a:p>
          <a:p>
            <a:pPr marL="0" indent="0" algn="just">
              <a:spcBef>
                <a:spcPts val="0"/>
              </a:spcBef>
              <a:buNone/>
            </a:pPr>
            <a:endParaRPr lang="en-US" sz="1400" dirty="0"/>
          </a:p>
          <a:p>
            <a:pPr marL="0" indent="0" algn="just">
              <a:spcBef>
                <a:spcPts val="0"/>
              </a:spcBef>
              <a:buNone/>
            </a:pPr>
            <a:r>
              <a:rPr lang="en-US" sz="1400" dirty="0"/>
              <a:t>Symptoms of primary HIV infection can begin days after initial exposure and can last for several weeks, followed by a long asymptomatic period. Common symptoms include fever, arthralgias, myalgias, headache, rash, pharyngitis, and oral and/or genital ulcers. Patients may also describe malaise, lymphadenopathy, and weight loss. Diagnosis of primary HIV infection requires a high index of suspicion because the clinical presentation may mimic self-limited illness caused by other viruses or may be erroneously attributed to concurrent sexually transmitted infections. Traditional antibody testing can be negative or indeterminate in cases of primary HIV infection; the diagnosis is confirmed by obtaining an HIV RNA viral load.</a:t>
            </a:r>
          </a:p>
          <a:p>
            <a:pPr marL="0" indent="0" algn="just">
              <a:spcBef>
                <a:spcPts val="0"/>
              </a:spcBef>
              <a:buNone/>
            </a:pPr>
            <a:endParaRPr lang="en-US" sz="1400" dirty="0" smtClean="0"/>
          </a:p>
          <a:p>
            <a:pPr marL="0" indent="0" algn="just">
              <a:spcBef>
                <a:spcPts val="0"/>
              </a:spcBef>
              <a:buNone/>
            </a:pPr>
            <a:r>
              <a:rPr lang="en-US" sz="1400" dirty="0" smtClean="0"/>
              <a:t>Influenza </a:t>
            </a:r>
            <a:r>
              <a:rPr lang="en-US" sz="1400" dirty="0"/>
              <a:t>infection is an acute, seasonal illness that usually causes chills, fever, runny nose, sore throat, myalgias, headache, cough, and weakness. It does not typically cause symptoms for longer than 2 weeks and is not associated with rash or oral ulcers.</a:t>
            </a:r>
          </a:p>
          <a:p>
            <a:pPr marL="0" indent="0" algn="just">
              <a:spcBef>
                <a:spcPts val="0"/>
              </a:spcBef>
              <a:buNone/>
            </a:pPr>
            <a:endParaRPr lang="en-US" sz="1400" i="1" dirty="0" smtClean="0"/>
          </a:p>
          <a:p>
            <a:pPr marL="0" indent="0" algn="just">
              <a:spcBef>
                <a:spcPts val="0"/>
              </a:spcBef>
              <a:buNone/>
            </a:pPr>
            <a:r>
              <a:rPr lang="en-US" sz="1400" i="1" dirty="0" smtClean="0"/>
              <a:t>Plasmodium </a:t>
            </a:r>
            <a:r>
              <a:rPr lang="en-US" sz="1400" i="1" dirty="0"/>
              <a:t>falciparum </a:t>
            </a:r>
            <a:r>
              <a:rPr lang="en-US" sz="1400" dirty="0"/>
              <a:t>malaria, African tick-bite fever, and dengue fever should be considered in individuals returning from travel to Africa with an unexplained febrile illness; however, these infections have relatively short incubation periods. In addition, malaria is not typically associated with maculopapular rash, oral ulcers, or lymphadenopathy. People with African tick-bite fever usually have an eschar at the site of inoculation. Dengue fever is not endemic in South Africa</a:t>
            </a:r>
            <a:r>
              <a:rPr lang="en-US" sz="1400" dirty="0" smtClean="0"/>
              <a:t>.</a:t>
            </a:r>
          </a:p>
          <a:p>
            <a:pPr marL="0" indent="0" algn="just">
              <a:spcBef>
                <a:spcPts val="0"/>
              </a:spcBef>
              <a:buNone/>
            </a:pPr>
            <a:endParaRPr lang="en-US" sz="1000" dirty="0"/>
          </a:p>
          <a:p>
            <a:pPr marL="0" indent="0" algn="just">
              <a:spcBef>
                <a:spcPts val="0"/>
              </a:spcBef>
              <a:buNone/>
            </a:pPr>
            <a:endParaRPr lang="en-US" sz="800" dirty="0" smtClean="0"/>
          </a:p>
          <a:p>
            <a:pPr marL="0" indent="0" algn="just">
              <a:spcBef>
                <a:spcPts val="0"/>
              </a:spcBef>
              <a:buNone/>
            </a:pPr>
            <a:r>
              <a:rPr lang="en-US" sz="800" dirty="0" smtClean="0"/>
              <a:t>Cohen </a:t>
            </a:r>
            <a:r>
              <a:rPr lang="en-US" sz="800" dirty="0"/>
              <a:t>MS et al. Acute HIV-1 Infection. N Engl J Med 2011 May 20; 364:1943.</a:t>
            </a:r>
          </a:p>
          <a:p>
            <a:pPr marL="0" indent="0" algn="just">
              <a:spcBef>
                <a:spcPts val="0"/>
              </a:spcBef>
              <a:buNone/>
            </a:pPr>
            <a:r>
              <a:rPr lang="en-US" sz="800" dirty="0"/>
              <a:t>Daar ES et al. Clinical presentation and diagnosis of primary HIV-1 infection. Curr Opin HIV AIDS 2008 Jan 1; 3:10.</a:t>
            </a:r>
          </a:p>
          <a:p>
            <a:pPr marL="0" indent="0" algn="just">
              <a:spcBef>
                <a:spcPts val="0"/>
              </a:spcBef>
              <a:buNone/>
            </a:pPr>
            <a:r>
              <a:rPr lang="en-US" sz="800" dirty="0"/>
              <a:t>Wilson ME and Freedman DO. Etiology of travel-related fever. Curr Opin Infect Dis 2007 Sep 1; 20:449.</a:t>
            </a:r>
          </a:p>
          <a:p>
            <a:pPr marL="0" indent="0">
              <a:lnSpc>
                <a:spcPct val="120000"/>
              </a:lnSpc>
              <a:spcBef>
                <a:spcPts val="0"/>
              </a:spcBef>
              <a:buNone/>
            </a:pPr>
            <a:endParaRPr lang="en-US" sz="1000" dirty="0"/>
          </a:p>
        </p:txBody>
      </p:sp>
      <p:pic>
        <p:nvPicPr>
          <p:cNvPr id="4" name="Picture 3"/>
          <p:cNvPicPr>
            <a:picLocks noChangeAspect="1"/>
          </p:cNvPicPr>
          <p:nvPr/>
        </p:nvPicPr>
        <p:blipFill>
          <a:blip r:embed="rId2"/>
          <a:stretch>
            <a:fillRect/>
          </a:stretch>
        </p:blipFill>
        <p:spPr>
          <a:xfrm>
            <a:off x="2861732" y="145144"/>
            <a:ext cx="2861735" cy="955786"/>
          </a:xfrm>
          <a:prstGeom prst="rect">
            <a:avLst/>
          </a:prstGeom>
        </p:spPr>
      </p:pic>
    </p:spTree>
    <p:extLst>
      <p:ext uri="{BB962C8B-B14F-4D97-AF65-F5344CB8AC3E}">
        <p14:creationId xmlns:p14="http://schemas.microsoft.com/office/powerpoint/2010/main" val="111493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6329456"/>
          </a:xfrm>
        </p:spPr>
        <p:txBody>
          <a:bodyPr>
            <a:normAutofit/>
          </a:bodyPr>
          <a:lstStyle/>
          <a:p>
            <a:pPr algn="l"/>
            <a:r>
              <a:rPr lang="fr-FR" sz="2400" dirty="0"/>
              <a:t>Lancet. 2001 Apr 14;357(9263):1149-53.</a:t>
            </a:r>
            <a:br>
              <a:rPr lang="fr-FR" sz="2400" dirty="0"/>
            </a:br>
            <a:r>
              <a:rPr lang="fr-FR" sz="2400" b="1" dirty="0"/>
              <a:t>Probability of HIV-1 transmission per coital act in monogamous, heterosexual, HIV-1-discordant couples in Rakai, Uganda.</a:t>
            </a:r>
            <a:br>
              <a:rPr lang="fr-FR" sz="2400" b="1" dirty="0"/>
            </a:br>
            <a:r>
              <a:rPr lang="fr-FR" sz="2400" dirty="0"/>
              <a:t>Gray </a:t>
            </a:r>
            <a:r>
              <a:rPr lang="fr-FR" sz="2400" dirty="0" smtClean="0"/>
              <a:t>RH, </a:t>
            </a:r>
            <a:r>
              <a:rPr lang="fr-FR" sz="2400" dirty="0"/>
              <a:t>Wawer MJ, Brookmeyer R, Sewankambo NK, Serwadda D, Wabwire-Mangen F, Lutalo T, Li X, vanCott T, Quinn TC; Rakai Project Team.</a:t>
            </a:r>
            <a:br>
              <a:rPr lang="fr-FR" sz="2400" dirty="0"/>
            </a:br>
            <a:r>
              <a:rPr lang="fr-FR" sz="2400" b="1" dirty="0"/>
              <a:t/>
            </a:r>
            <a:br>
              <a:rPr lang="fr-FR" sz="2400" b="1" dirty="0"/>
            </a:br>
            <a:r>
              <a:rPr lang="fr-FR" sz="2400" dirty="0"/>
              <a:t/>
            </a:r>
            <a:br>
              <a:rPr lang="fr-FR" sz="2400" dirty="0"/>
            </a:br>
            <a:r>
              <a:rPr lang="fr-FR" sz="2400" b="1" dirty="0"/>
              <a:t>Abstract</a:t>
            </a:r>
            <a:r>
              <a:rPr lang="fr-FR" sz="2400" dirty="0"/>
              <a:t/>
            </a:r>
            <a:br>
              <a:rPr lang="fr-FR" sz="2400" dirty="0"/>
            </a:br>
            <a:r>
              <a:rPr lang="fr-FR" sz="2400" b="1" dirty="0"/>
              <a:t>BACKGROUND:</a:t>
            </a:r>
            <a:br>
              <a:rPr lang="fr-FR" sz="2400" b="1" dirty="0"/>
            </a:br>
            <a:r>
              <a:rPr lang="fr-FR" sz="2400" dirty="0"/>
              <a:t>The probability of HIV-1 transmission per coital act in representative African populations is unknown. We aimed to calculate this probability overall, and to estimate how it is affected by various factors thought to influence infectivity.</a:t>
            </a:r>
            <a:br>
              <a:rPr lang="fr-FR" sz="2400" dirty="0"/>
            </a:br>
            <a:r>
              <a:rPr lang="fr-FR" sz="1400" dirty="0" smtClean="0"/>
              <a:t/>
            </a:r>
            <a:br>
              <a:rPr lang="fr-FR" sz="1400" dirty="0" smtClean="0"/>
            </a:br>
            <a:endParaRPr lang="en-US" sz="1400" dirty="0"/>
          </a:p>
        </p:txBody>
      </p:sp>
    </p:spTree>
    <p:extLst>
      <p:ext uri="{BB962C8B-B14F-4D97-AF65-F5344CB8AC3E}">
        <p14:creationId xmlns:p14="http://schemas.microsoft.com/office/powerpoint/2010/main" val="2561363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6329456"/>
          </a:xfrm>
        </p:spPr>
        <p:txBody>
          <a:bodyPr>
            <a:normAutofit/>
          </a:bodyPr>
          <a:lstStyle/>
          <a:p>
            <a:pPr algn="l"/>
            <a:r>
              <a:rPr lang="fr-FR" sz="1800" dirty="0"/>
              <a:t/>
            </a:r>
            <a:br>
              <a:rPr lang="fr-FR" sz="1800" dirty="0"/>
            </a:br>
            <a:r>
              <a:rPr lang="fr-FR" sz="1800" b="1" dirty="0"/>
              <a:t/>
            </a:r>
            <a:br>
              <a:rPr lang="fr-FR" sz="1800" b="1" dirty="0"/>
            </a:br>
            <a:r>
              <a:rPr lang="fr-FR" sz="1800" dirty="0"/>
              <a:t/>
            </a:r>
            <a:br>
              <a:rPr lang="fr-FR" sz="1800" dirty="0"/>
            </a:br>
            <a:r>
              <a:rPr lang="fr-FR" sz="1800" b="1" dirty="0"/>
              <a:t>Abstract</a:t>
            </a:r>
            <a:r>
              <a:rPr lang="fr-FR" sz="1800" dirty="0"/>
              <a:t/>
            </a:r>
            <a:br>
              <a:rPr lang="fr-FR" sz="1800" dirty="0"/>
            </a:br>
            <a:r>
              <a:rPr lang="fr-FR" sz="1800" b="1" dirty="0" smtClean="0"/>
              <a:t>METHODS</a:t>
            </a:r>
            <a:r>
              <a:rPr lang="fr-FR" sz="1800" b="1" dirty="0"/>
              <a:t>:</a:t>
            </a:r>
            <a:br>
              <a:rPr lang="fr-FR" sz="1800" b="1" dirty="0"/>
            </a:br>
            <a:r>
              <a:rPr lang="fr-FR" sz="1800" dirty="0"/>
              <a:t>174 monogamous couples, in which one partner was HIV-1 positive, were retrospectively identified from a population cohort in Rakai, Uganda. Frequency of intercourse and reliability of reporting within couples was assessed prospectively. HIV-1 seroconversion was determined in the uninfected partners, and HIV-1 viral load was measured in the infected partners. Adjusted rate ratios of transmission per coital act were estimated by Poisson regression. Probabilities of transmission per act were estimated by log-log binomial regression for quartiles of age and HIV-1 viral load, and for symptoms or diagnoses of sexually transmitted diseases (STDs) in the HIV-1-infected partners.</a:t>
            </a:r>
            <a:br>
              <a:rPr lang="fr-FR" sz="1800" dirty="0"/>
            </a:br>
            <a:r>
              <a:rPr lang="fr-FR" sz="1800" dirty="0" smtClean="0"/>
              <a:t/>
            </a:r>
            <a:br>
              <a:rPr lang="fr-FR" sz="1800" dirty="0" smtClean="0"/>
            </a:br>
            <a:endParaRPr lang="en-US" sz="1800" dirty="0"/>
          </a:p>
        </p:txBody>
      </p:sp>
    </p:spTree>
    <p:extLst>
      <p:ext uri="{BB962C8B-B14F-4D97-AF65-F5344CB8AC3E}">
        <p14:creationId xmlns:p14="http://schemas.microsoft.com/office/powerpoint/2010/main" val="227732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761066"/>
            <a:ext cx="7882467" cy="4724401"/>
          </a:xfrm>
        </p:spPr>
        <p:txBody>
          <a:bodyPr>
            <a:noAutofit/>
          </a:bodyPr>
          <a:lstStyle/>
          <a:p>
            <a:pPr algn="just"/>
            <a:r>
              <a:rPr lang="en-US" sz="4800" dirty="0"/>
              <a:t>	</a:t>
            </a:r>
            <a:br>
              <a:rPr lang="en-US" sz="4800" dirty="0"/>
            </a:br>
            <a:r>
              <a:rPr lang="en-US" sz="4800" dirty="0" smtClean="0"/>
              <a:t/>
            </a:r>
            <a:br>
              <a:rPr lang="en-US" sz="4800" dirty="0" smtClean="0"/>
            </a:br>
            <a:r>
              <a:rPr lang="en-US" sz="4800" b="1" dirty="0" smtClean="0"/>
              <a:t>A) 1:10 </a:t>
            </a:r>
            <a:r>
              <a:rPr lang="en-US" sz="4800" b="1" dirty="0"/>
              <a:t>	</a:t>
            </a:r>
            <a:r>
              <a:rPr lang="en-US" sz="4800" b="1" dirty="0" smtClean="0"/>
              <a:t/>
            </a:r>
            <a:br>
              <a:rPr lang="en-US" sz="4800" b="1" dirty="0" smtClean="0"/>
            </a:br>
            <a:r>
              <a:rPr lang="en-US" sz="4800" b="1" dirty="0" smtClean="0"/>
              <a:t>B) 1:100</a:t>
            </a:r>
            <a:br>
              <a:rPr lang="en-US" sz="4800" b="1" dirty="0" smtClean="0"/>
            </a:br>
            <a:r>
              <a:rPr lang="en-US" sz="4800" b="1" dirty="0" smtClean="0"/>
              <a:t>C) 1:1000</a:t>
            </a:r>
            <a:r>
              <a:rPr lang="en-US" sz="4800" b="1" dirty="0"/>
              <a:t/>
            </a:r>
            <a:br>
              <a:rPr lang="en-US" sz="4800" b="1" dirty="0"/>
            </a:br>
            <a:r>
              <a:rPr lang="en-US" sz="4800" b="1" dirty="0" smtClean="0"/>
              <a:t>D) 1:10000</a:t>
            </a:r>
            <a:br>
              <a:rPr lang="en-US" sz="4800" b="1" dirty="0" smtClean="0"/>
            </a:br>
            <a:endParaRPr lang="en-US" sz="4800" b="1" dirty="0"/>
          </a:p>
        </p:txBody>
      </p:sp>
      <p:sp>
        <p:nvSpPr>
          <p:cNvPr id="3" name="Subtitle 2"/>
          <p:cNvSpPr>
            <a:spLocks noGrp="1"/>
          </p:cNvSpPr>
          <p:nvPr>
            <p:ph type="subTitle" idx="1"/>
          </p:nvPr>
        </p:nvSpPr>
        <p:spPr>
          <a:xfrm>
            <a:off x="1117600" y="188685"/>
            <a:ext cx="6400800" cy="1352248"/>
          </a:xfrm>
        </p:spPr>
        <p:txBody>
          <a:bodyPr>
            <a:normAutofit/>
          </a:bodyPr>
          <a:lstStyle/>
          <a:p>
            <a:r>
              <a:rPr lang="en-US" dirty="0"/>
              <a:t>	</a:t>
            </a:r>
          </a:p>
          <a:p>
            <a:r>
              <a:rPr lang="en-US" dirty="0" smtClean="0"/>
              <a:t>So what was the transmission rate?</a:t>
            </a:r>
            <a:r>
              <a:rPr lang="en-US" dirty="0"/>
              <a:t>	</a:t>
            </a:r>
          </a:p>
          <a:p>
            <a:endParaRPr lang="en-US" dirty="0"/>
          </a:p>
        </p:txBody>
      </p:sp>
    </p:spTree>
    <p:extLst>
      <p:ext uri="{BB962C8B-B14F-4D97-AF65-F5344CB8AC3E}">
        <p14:creationId xmlns:p14="http://schemas.microsoft.com/office/powerpoint/2010/main" val="352636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6329456"/>
          </a:xfrm>
        </p:spPr>
        <p:txBody>
          <a:bodyPr>
            <a:normAutofit/>
          </a:bodyPr>
          <a:lstStyle/>
          <a:p>
            <a:pPr algn="l"/>
            <a:r>
              <a:rPr lang="fr-FR" sz="1800" b="1" dirty="0"/>
              <a:t/>
            </a:r>
            <a:br>
              <a:rPr lang="fr-FR" sz="1800" b="1" dirty="0"/>
            </a:br>
            <a:r>
              <a:rPr lang="fr-FR" sz="1800" dirty="0"/>
              <a:t/>
            </a:r>
            <a:br>
              <a:rPr lang="fr-FR" sz="1800" dirty="0"/>
            </a:br>
            <a:r>
              <a:rPr lang="fr-FR" sz="1800" b="1" dirty="0"/>
              <a:t>Abstract</a:t>
            </a:r>
            <a:r>
              <a:rPr lang="fr-FR" sz="1800" dirty="0"/>
              <a:t/>
            </a:r>
            <a:br>
              <a:rPr lang="fr-FR" sz="1800" dirty="0"/>
            </a:br>
            <a:r>
              <a:rPr lang="fr-FR" sz="1800" b="1" dirty="0" smtClean="0"/>
              <a:t>RESULTS</a:t>
            </a:r>
            <a:r>
              <a:rPr lang="fr-FR" sz="1800" b="1" dirty="0"/>
              <a:t>:</a:t>
            </a:r>
            <a:br>
              <a:rPr lang="fr-FR" sz="1800" b="1" dirty="0"/>
            </a:br>
            <a:r>
              <a:rPr lang="fr-FR" sz="1800" dirty="0"/>
              <a:t>The mean frequency of intercourse was 8.9 per month, which declined with age and HIV-1 viral load. Members of couples reported similar frequencies of intercourse. The overall unadjusted probability of HIV-1 transmission per coital act was 0.0011 (95% CI 0.0008-0.0015</a:t>
            </a:r>
            <a:r>
              <a:rPr lang="fr-FR" sz="1800" dirty="0" smtClean="0"/>
              <a:t>) (</a:t>
            </a:r>
            <a:r>
              <a:rPr lang="fr-FR" sz="1800" b="1" dirty="0" smtClean="0">
                <a:solidFill>
                  <a:srgbClr val="FF0000"/>
                </a:solidFill>
              </a:rPr>
              <a:t>1:1000</a:t>
            </a:r>
            <a:r>
              <a:rPr lang="fr-FR" sz="1800" dirty="0" smtClean="0"/>
              <a:t>). </a:t>
            </a:r>
            <a:r>
              <a:rPr lang="fr-FR" sz="1800" dirty="0"/>
              <a:t>Transmission probabilities increased from 0.0001 per act at viral loads of less than 1700 copies/mL to 0.0023 </a:t>
            </a:r>
            <a:r>
              <a:rPr lang="fr-FR" sz="1800" dirty="0" smtClean="0"/>
              <a:t>(</a:t>
            </a:r>
            <a:r>
              <a:rPr lang="fr-FR" sz="1800" b="1" dirty="0" smtClean="0">
                <a:solidFill>
                  <a:srgbClr val="FF0000"/>
                </a:solidFill>
              </a:rPr>
              <a:t>2:1000</a:t>
            </a:r>
            <a:r>
              <a:rPr lang="fr-FR" sz="1800" dirty="0" smtClean="0"/>
              <a:t>) </a:t>
            </a:r>
            <a:r>
              <a:rPr lang="fr-FR" sz="1800" dirty="0"/>
              <a:t>per act at 38 500 copies/mL or more (p=0.002), and were 0.0041 </a:t>
            </a:r>
            <a:r>
              <a:rPr lang="fr-FR" sz="1800" dirty="0" smtClean="0"/>
              <a:t>(</a:t>
            </a:r>
            <a:r>
              <a:rPr lang="fr-FR" sz="1800" b="1" dirty="0" smtClean="0">
                <a:solidFill>
                  <a:srgbClr val="FF0000"/>
                </a:solidFill>
              </a:rPr>
              <a:t>4:1000</a:t>
            </a:r>
            <a:r>
              <a:rPr lang="fr-FR" sz="1800" dirty="0" smtClean="0"/>
              <a:t>) </a:t>
            </a:r>
            <a:r>
              <a:rPr lang="fr-FR" sz="1800" dirty="0" err="1" smtClean="0"/>
              <a:t>with</a:t>
            </a:r>
            <a:r>
              <a:rPr lang="fr-FR" sz="1800" dirty="0" smtClean="0"/>
              <a:t> </a:t>
            </a:r>
            <a:r>
              <a:rPr lang="fr-FR" sz="1800" dirty="0"/>
              <a:t>genital ulceration versus 0.0011 without (p=0.02). Transmission probabilities per act did not differ significantly by HIV-1 subtypes A and D, sex, STDs, or symptoms of discharge or dysuria in the HIV-1-positive partner.</a:t>
            </a:r>
            <a:br>
              <a:rPr lang="fr-FR" sz="1800" dirty="0"/>
            </a:br>
            <a:r>
              <a:rPr lang="fr-FR" sz="1800" dirty="0" smtClean="0"/>
              <a:t/>
            </a:r>
            <a:br>
              <a:rPr lang="fr-FR" sz="1800" dirty="0" smtClean="0"/>
            </a:br>
            <a:r>
              <a:rPr lang="fr-FR" sz="1800" b="1" dirty="0" smtClean="0"/>
              <a:t>INTERPRETATION</a:t>
            </a:r>
            <a:r>
              <a:rPr lang="fr-FR" sz="1800" b="1" dirty="0"/>
              <a:t>:</a:t>
            </a:r>
            <a:br>
              <a:rPr lang="fr-FR" sz="1800" b="1" dirty="0"/>
            </a:br>
            <a:r>
              <a:rPr lang="fr-FR" sz="1800" dirty="0"/>
              <a:t>Higher viral load and genital ulceration are the main determinants of HIV-1 transmission per coital act in this Ugandan population.</a:t>
            </a:r>
            <a:endParaRPr lang="en-US" sz="1800" dirty="0"/>
          </a:p>
        </p:txBody>
      </p:sp>
    </p:spTree>
    <p:extLst>
      <p:ext uri="{BB962C8B-B14F-4D97-AF65-F5344CB8AC3E}">
        <p14:creationId xmlns:p14="http://schemas.microsoft.com/office/powerpoint/2010/main" val="2277325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9-02 at 11.47.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933" y="617792"/>
            <a:ext cx="5334000" cy="5537476"/>
          </a:xfrm>
          <a:prstGeom prst="rect">
            <a:avLst/>
          </a:prstGeom>
        </p:spPr>
      </p:pic>
    </p:spTree>
    <p:extLst>
      <p:ext uri="{BB962C8B-B14F-4D97-AF65-F5344CB8AC3E}">
        <p14:creationId xmlns:p14="http://schemas.microsoft.com/office/powerpoint/2010/main" val="247771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761066"/>
            <a:ext cx="7882467" cy="4724401"/>
          </a:xfrm>
        </p:spPr>
        <p:txBody>
          <a:bodyPr>
            <a:noAutofit/>
          </a:bodyPr>
          <a:lstStyle/>
          <a:p>
            <a:pPr algn="just"/>
            <a:r>
              <a:rPr lang="en-US" sz="4800" b="1" dirty="0" smtClean="0"/>
              <a:t>A) People have sex a lot </a:t>
            </a:r>
            <a:r>
              <a:rPr lang="en-US" sz="4800" b="1" dirty="0"/>
              <a:t>	</a:t>
            </a:r>
            <a:r>
              <a:rPr lang="en-US" sz="4800" b="1" dirty="0" smtClean="0"/>
              <a:t/>
            </a:r>
            <a:br>
              <a:rPr lang="en-US" sz="4800" b="1" dirty="0" smtClean="0"/>
            </a:br>
            <a:r>
              <a:rPr lang="en-US" sz="4800" b="1" dirty="0" smtClean="0"/>
              <a:t>B) This study is wrong</a:t>
            </a:r>
            <a:br>
              <a:rPr lang="en-US" sz="4800" b="1" dirty="0" smtClean="0"/>
            </a:br>
            <a:r>
              <a:rPr lang="en-US" sz="4800" b="1" dirty="0" smtClean="0"/>
              <a:t>C) HIV does not cause AIDS</a:t>
            </a:r>
            <a:br>
              <a:rPr lang="en-US" sz="4800" b="1" dirty="0" smtClean="0"/>
            </a:br>
            <a:r>
              <a:rPr lang="en-US" sz="4800" b="1" dirty="0" smtClean="0"/>
              <a:t>D) There is something that we are not understanding</a:t>
            </a:r>
            <a:br>
              <a:rPr lang="en-US" sz="4800" b="1" dirty="0" smtClean="0"/>
            </a:br>
            <a:endParaRPr lang="en-US" sz="4800" b="1" dirty="0"/>
          </a:p>
        </p:txBody>
      </p:sp>
      <p:sp>
        <p:nvSpPr>
          <p:cNvPr id="3" name="Subtitle 2"/>
          <p:cNvSpPr>
            <a:spLocks noGrp="1"/>
          </p:cNvSpPr>
          <p:nvPr>
            <p:ph type="subTitle" idx="1"/>
          </p:nvPr>
        </p:nvSpPr>
        <p:spPr>
          <a:xfrm>
            <a:off x="1117600" y="188685"/>
            <a:ext cx="6400800" cy="1352248"/>
          </a:xfrm>
        </p:spPr>
        <p:txBody>
          <a:bodyPr>
            <a:normAutofit fontScale="92500" lnSpcReduction="20000"/>
          </a:bodyPr>
          <a:lstStyle/>
          <a:p>
            <a:r>
              <a:rPr lang="en-US" dirty="0"/>
              <a:t>	</a:t>
            </a:r>
          </a:p>
          <a:p>
            <a:r>
              <a:rPr lang="en-US" dirty="0" smtClean="0"/>
              <a:t>Why do we have so many new infections if transmission is 1:1000?</a:t>
            </a:r>
            <a:r>
              <a:rPr lang="en-US" dirty="0"/>
              <a:t>	</a:t>
            </a:r>
          </a:p>
          <a:p>
            <a:endParaRPr lang="en-US" dirty="0"/>
          </a:p>
        </p:txBody>
      </p:sp>
    </p:spTree>
    <p:extLst>
      <p:ext uri="{BB962C8B-B14F-4D97-AF65-F5344CB8AC3E}">
        <p14:creationId xmlns:p14="http://schemas.microsoft.com/office/powerpoint/2010/main" val="62579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Science</a:t>
            </a:r>
            <a:r>
              <a:rPr lang="en-US" sz="3200" dirty="0" smtClean="0"/>
              <a:t> 12 </a:t>
            </a:r>
            <a:r>
              <a:rPr lang="en-US" sz="3200" dirty="0"/>
              <a:t>JUNE 2015 • VOL 348 ISSUE 6240</a:t>
            </a:r>
          </a:p>
        </p:txBody>
      </p:sp>
      <p:sp>
        <p:nvSpPr>
          <p:cNvPr id="3" name="Content Placeholder 2"/>
          <p:cNvSpPr>
            <a:spLocks noGrp="1"/>
          </p:cNvSpPr>
          <p:nvPr>
            <p:ph idx="1"/>
          </p:nvPr>
        </p:nvSpPr>
        <p:spPr>
          <a:xfrm>
            <a:off x="457200" y="1862667"/>
            <a:ext cx="8229600" cy="4191000"/>
          </a:xfrm>
        </p:spPr>
        <p:txBody>
          <a:bodyPr>
            <a:normAutofit/>
          </a:bodyPr>
          <a:lstStyle/>
          <a:p>
            <a:pPr marL="0" indent="0" algn="just">
              <a:buNone/>
            </a:pPr>
            <a:r>
              <a:rPr lang="en-US" sz="2000" dirty="0"/>
              <a:t>Christophe Fraser, an </a:t>
            </a:r>
            <a:r>
              <a:rPr lang="en-US" sz="2000" dirty="0" smtClean="0"/>
              <a:t>epidemiologist at </a:t>
            </a:r>
            <a:r>
              <a:rPr lang="en-US" sz="2000" dirty="0"/>
              <a:t>Imperial College London, and his </a:t>
            </a:r>
            <a:r>
              <a:rPr lang="en-US" sz="2000" dirty="0" smtClean="0"/>
              <a:t>colleagues hope </a:t>
            </a:r>
            <a:r>
              <a:rPr lang="en-US" sz="2000" dirty="0"/>
              <a:t>to bolster prevention </a:t>
            </a:r>
            <a:r>
              <a:rPr lang="en-US" sz="2000" dirty="0" smtClean="0"/>
              <a:t>efforts in </a:t>
            </a:r>
            <a:r>
              <a:rPr lang="en-US" sz="2000" dirty="0"/>
              <a:t>the Netherlands with their analysis </a:t>
            </a:r>
            <a:r>
              <a:rPr lang="en-US" sz="2000" dirty="0" smtClean="0"/>
              <a:t>of more </a:t>
            </a:r>
            <a:r>
              <a:rPr lang="en-US" sz="2000" dirty="0"/>
              <a:t>than 13,000 HIV sequences from </a:t>
            </a:r>
            <a:r>
              <a:rPr lang="en-US" sz="2000" dirty="0" smtClean="0"/>
              <a:t>a cohort of predominantly MSM. They identified 106 </a:t>
            </a:r>
            <a:r>
              <a:rPr lang="en-US" sz="2000" dirty="0"/>
              <a:t>distinct transmission </a:t>
            </a:r>
            <a:r>
              <a:rPr lang="en-US" sz="2000" dirty="0" smtClean="0"/>
              <a:t>networks and </a:t>
            </a:r>
            <a:r>
              <a:rPr lang="en-US" sz="2000" dirty="0"/>
              <a:t>883 probable transmitters, 69.2% </a:t>
            </a:r>
            <a:r>
              <a:rPr lang="en-US" sz="2000" dirty="0" smtClean="0"/>
              <a:t>of whom </a:t>
            </a:r>
            <a:r>
              <a:rPr lang="en-US" sz="2000" dirty="0"/>
              <a:t>had undiagnosed infections; </a:t>
            </a:r>
            <a:r>
              <a:rPr lang="en-US" sz="2000" dirty="0" smtClean="0"/>
              <a:t>diagnosed people </a:t>
            </a:r>
            <a:r>
              <a:rPr lang="en-US" sz="2000" dirty="0"/>
              <a:t>on ARV treatment, in contrast</a:t>
            </a:r>
            <a:r>
              <a:rPr lang="en-US" sz="2000" dirty="0" smtClean="0"/>
              <a:t>, rarely </a:t>
            </a:r>
            <a:r>
              <a:rPr lang="en-US" sz="2000" dirty="0"/>
              <a:t>transmitted. What’s more, 40</a:t>
            </a:r>
            <a:r>
              <a:rPr lang="en-US" sz="2000" dirty="0" smtClean="0"/>
              <a:t>% of </a:t>
            </a:r>
            <a:r>
              <a:rPr lang="en-US" sz="2000" dirty="0"/>
              <a:t>the probable transmitters had just </a:t>
            </a:r>
            <a:r>
              <a:rPr lang="en-US" sz="2000" dirty="0" smtClean="0"/>
              <a:t>recently become </a:t>
            </a:r>
            <a:r>
              <a:rPr lang="en-US" sz="2000" dirty="0"/>
              <a:t>infected, a time when </a:t>
            </a:r>
            <a:r>
              <a:rPr lang="en-US" sz="2000" dirty="0" smtClean="0"/>
              <a:t>they are </a:t>
            </a:r>
            <a:r>
              <a:rPr lang="en-US" sz="2000" dirty="0"/>
              <a:t>most infectious. Models suggest </a:t>
            </a:r>
            <a:r>
              <a:rPr lang="en-US" sz="2000" dirty="0" smtClean="0"/>
              <a:t>that treating </a:t>
            </a:r>
            <a:r>
              <a:rPr lang="en-US" sz="2000" dirty="0"/>
              <a:t>high-risk people who test </a:t>
            </a:r>
            <a:r>
              <a:rPr lang="en-US" sz="2000" dirty="0" smtClean="0"/>
              <a:t>negative for </a:t>
            </a:r>
            <a:r>
              <a:rPr lang="en-US" sz="2000" dirty="0"/>
              <a:t>HIV with ARVs, a strategy called </a:t>
            </a:r>
            <a:r>
              <a:rPr lang="en-US" sz="2000" dirty="0" smtClean="0"/>
              <a:t>preexposure</a:t>
            </a:r>
            <a:r>
              <a:rPr lang="en-US" sz="2000" dirty="0"/>
              <a:t> </a:t>
            </a:r>
            <a:r>
              <a:rPr lang="en-US" sz="2000" dirty="0" smtClean="0"/>
              <a:t>prophylaxis</a:t>
            </a:r>
            <a:r>
              <a:rPr lang="en-US" sz="2000" dirty="0"/>
              <a:t>, could lead to “</a:t>
            </a:r>
            <a:r>
              <a:rPr lang="en-US" sz="2000" dirty="0" smtClean="0"/>
              <a:t>substantial reductions </a:t>
            </a:r>
            <a:r>
              <a:rPr lang="en-US" sz="2000" dirty="0"/>
              <a:t>in transmission” in </a:t>
            </a:r>
            <a:r>
              <a:rPr lang="en-US" sz="2000" dirty="0" smtClean="0"/>
              <a:t>the Netherlands</a:t>
            </a:r>
            <a:r>
              <a:rPr lang="en-US" sz="2000" dirty="0"/>
              <a:t>, Fraser said.</a:t>
            </a:r>
          </a:p>
        </p:txBody>
      </p:sp>
    </p:spTree>
    <p:extLst>
      <p:ext uri="{BB962C8B-B14F-4D97-AF65-F5344CB8AC3E}">
        <p14:creationId xmlns:p14="http://schemas.microsoft.com/office/powerpoint/2010/main" val="290506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3124</TotalTime>
  <Words>1091</Words>
  <Application>Microsoft Office PowerPoint</Application>
  <PresentationFormat>Apresentação na tela (4:3)</PresentationFormat>
  <Paragraphs>54</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Office Theme</vt:lpstr>
      <vt:lpstr>Which one of the following diagnoses is most likely in a 36-year-old man who presents with a 2-week history of a mononucleosis-type syndrome with oral ulceration, fever, night sweats, headache, and a light patchy exanthem on the chest; who traveled to South Africa 5 weeks ago; and who reports a new sexual partner?   A) African tick-bite fever   B) Influenza infection C) Dengue fever  D) Plasmodium falciparum malaria E) Primary HIV infection </vt:lpstr>
      <vt:lpstr>Apresentação do PowerPoint</vt:lpstr>
      <vt:lpstr>Lancet. 2001 Apr 14;357(9263):1149-53. Probability of HIV-1 transmission per coital act in monogamous, heterosexual, HIV-1-discordant couples in Rakai, Uganda. Gray RH, Wawer MJ, Brookmeyer R, Sewankambo NK, Serwadda D, Wabwire-Mangen F, Lutalo T, Li X, vanCott T, Quinn TC; Rakai Project Team.   Abstract BACKGROUND: The probability of HIV-1 transmission per coital act in representative African populations is unknown. We aimed to calculate this probability overall, and to estimate how it is affected by various factors thought to influence infectivity.  </vt:lpstr>
      <vt:lpstr>   Abstract METHODS: 174 monogamous couples, in which one partner was HIV-1 positive, were retrospectively identified from a population cohort in Rakai, Uganda. Frequency of intercourse and reliability of reporting within couples was assessed prospectively. HIV-1 seroconversion was determined in the uninfected partners, and HIV-1 viral load was measured in the infected partners. Adjusted rate ratios of transmission per coital act were estimated by Poisson regression. Probabilities of transmission per act were estimated by log-log binomial regression for quartiles of age and HIV-1 viral load, and for symptoms or diagnoses of sexually transmitted diseases (STDs) in the HIV-1-infected partners.  </vt:lpstr>
      <vt:lpstr>   A) 1:10   B) 1:100 C) 1:1000 D) 1:10000 </vt:lpstr>
      <vt:lpstr>  Abstract RESULTS: The mean frequency of intercourse was 8.9 per month, which declined with age and HIV-1 viral load. Members of couples reported similar frequencies of intercourse. The overall unadjusted probability of HIV-1 transmission per coital act was 0.0011 (95% CI 0.0008-0.0015) (1:1000). Transmission probabilities increased from 0.0001 per act at viral loads of less than 1700 copies/mL to 0.0023 (2:1000) per act at 38 500 copies/mL or more (p=0.002), and were 0.0041 (4:1000) with genital ulceration versus 0.0011 without (p=0.02). Transmission probabilities per act did not differ significantly by HIV-1 subtypes A and D, sex, STDs, or symptoms of discharge or dysuria in the HIV-1-positive partner.  INTERPRETATION: Higher viral load and genital ulceration are the main determinants of HIV-1 transmission per coital act in this Ugandan population.</vt:lpstr>
      <vt:lpstr>Apresentação do PowerPoint</vt:lpstr>
      <vt:lpstr>A) People have sex a lot   B) This study is wrong C) HIV does not cause AIDS D) There is something that we are not understanding </vt:lpstr>
      <vt:lpstr>Science 12 JUNE 2015 • VOL 348 ISSUE 6240</vt:lpstr>
      <vt:lpstr>UCSD’s Davey Smith and co-workers created an HIV transmission network map, shown here in December 2014, from 15 years of sequence data.</vt:lpstr>
      <vt:lpstr>Science 12 JUNE 2015 • VOL 348 ISSUE 6240</vt:lpstr>
      <vt:lpstr>Science 12 JUNE 2015 • VOL 348 ISSUE 6240</vt:lpstr>
      <vt:lpstr>Apresentação do PowerPoint</vt:lpstr>
      <vt:lpstr>Apresentação do PowerPoint</vt:lpstr>
    </vt:vector>
  </TitlesOfParts>
  <Company>University Of Miami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one of the following diagnoses is most likely in a 36-year-old man who presents with a 2-week history of a mononucleosis-type syndrome with oral ulceration, fever, night sweats, headache, and a light patchy exanthem on the chest; who traveled to South Africa 5 weeks ago; and who reports a new sexual partner?  African tick-bite fever »  Influenza infection »  Dengue fever »  Plasmodium falciparum malaria »  Primary HIV infection »</dc:title>
  <dc:creator>David Watkins</dc:creator>
  <cp:lastModifiedBy>usuáqrio</cp:lastModifiedBy>
  <cp:revision>32</cp:revision>
  <dcterms:created xsi:type="dcterms:W3CDTF">2015-07-14T19:38:38Z</dcterms:created>
  <dcterms:modified xsi:type="dcterms:W3CDTF">2015-09-14T13:02:50Z</dcterms:modified>
</cp:coreProperties>
</file>